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4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660" r:id="rId2"/>
    <p:sldMasterId id="2147483773" r:id="rId3"/>
    <p:sldMasterId id="2147483835" r:id="rId4"/>
    <p:sldMasterId id="2147483836" r:id="rId5"/>
    <p:sldMasterId id="2147483838" r:id="rId6"/>
    <p:sldMasterId id="2147483837" r:id="rId7"/>
    <p:sldMasterId id="2147483839" r:id="rId8"/>
    <p:sldMasterId id="2147483788" r:id="rId9"/>
    <p:sldMasterId id="2147483798" r:id="rId10"/>
    <p:sldMasterId id="2147483808" r:id="rId11"/>
    <p:sldMasterId id="2147483811" r:id="rId12"/>
  </p:sldMasterIdLst>
  <p:notesMasterIdLst>
    <p:notesMasterId r:id="rId44"/>
  </p:notesMasterIdLst>
  <p:handoutMasterIdLst>
    <p:handoutMasterId r:id="rId45"/>
  </p:handoutMasterIdLst>
  <p:sldIdLst>
    <p:sldId id="449" r:id="rId13"/>
    <p:sldId id="257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80" r:id="rId22"/>
    <p:sldId id="478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77" r:id="rId33"/>
    <p:sldId id="461" r:id="rId34"/>
    <p:sldId id="462" r:id="rId35"/>
    <p:sldId id="463" r:id="rId36"/>
    <p:sldId id="476" r:id="rId37"/>
    <p:sldId id="464" r:id="rId38"/>
    <p:sldId id="465" r:id="rId39"/>
    <p:sldId id="466" r:id="rId40"/>
    <p:sldId id="479" r:id="rId41"/>
    <p:sldId id="298" r:id="rId42"/>
    <p:sldId id="448" r:id="rId43"/>
  </p:sldIdLst>
  <p:sldSz cx="12192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sen, Jarrud" initials="OJ" lastIdx="1" clrIdx="0">
    <p:extLst>
      <p:ext uri="{19B8F6BF-5375-455C-9EA6-DF929625EA0E}">
        <p15:presenceInfo xmlns:p15="http://schemas.microsoft.com/office/powerpoint/2012/main" userId="Olsen, Jarru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D6FF"/>
    <a:srgbClr val="64C2FF"/>
    <a:srgbClr val="69CAFD"/>
    <a:srgbClr val="76E2FE"/>
    <a:srgbClr val="7BE1FF"/>
    <a:srgbClr val="63C1FE"/>
    <a:srgbClr val="4DE2FF"/>
    <a:srgbClr val="5FE2FF"/>
    <a:srgbClr val="6AE3FF"/>
    <a:srgbClr val="6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248" autoAdjust="0"/>
    <p:restoredTop sz="94704" autoAdjust="0"/>
  </p:normalViewPr>
  <p:slideViewPr>
    <p:cSldViewPr snapToGrid="0">
      <p:cViewPr varScale="1">
        <p:scale>
          <a:sx n="26" d="100"/>
          <a:sy n="26" d="100"/>
        </p:scale>
        <p:origin x="58" y="1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170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handoutMaster" Target="handoutMasters/handoutMaster1.xml"/><Relationship Id="rId53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commentAuthors" Target="commentAuthor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1850FC-0111-4530-8069-5BDB7EE3F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A2B7-7023-4287-ADEC-44168DDA0B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244F-BAAC-45B5-BE6F-6ECD5C0CEA5F}" type="datetimeFigureOut">
              <a:rPr lang="en-US" smtClean="0">
                <a:latin typeface="Verdana" panose="020B0604030504040204" pitchFamily="34" charset="0"/>
              </a:rPr>
              <a:t>8/30/2020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F615-D79F-4581-A805-9003A1866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3E9B9-E747-4066-82AE-D06C982B6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54751-CC16-4FBD-9C1B-1EDE4CFB6AA6}" type="slidenum">
              <a:rPr lang="en-US" smtClean="0">
                <a:latin typeface="Verdana" panose="020B0604030504040204" pitchFamily="34" charset="0"/>
              </a:rPr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69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9FCBEF9A-153E-470E-A98E-C452CE46A127}" type="datetimeFigureOut">
              <a:rPr lang="en-US" smtClean="0"/>
              <a:pPr/>
              <a:t>8/30/2020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1143000"/>
            <a:ext cx="685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BCDB3FBC-CC89-40CE-A21A-731FB3BB2A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Clear up any confusion and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uk-UA" smtClean="0"/>
              <a:pPr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015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8.sv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jpg"/><Relationship Id="rId7" Type="http://schemas.openxmlformats.org/officeDocument/2006/relationships/image" Target="../media/image12.sv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Relationship Id="rId9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B4CF5F-C9C9-47B4-92F7-4325F3DF1B13}"/>
              </a:ext>
            </a:extLst>
          </p:cNvPr>
          <p:cNvSpPr/>
          <p:nvPr userDrawn="1"/>
        </p:nvSpPr>
        <p:spPr>
          <a:xfrm>
            <a:off x="3397110" y="569068"/>
            <a:ext cx="4114800" cy="4868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 dirty="0">
              <a:latin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2F5549-70EE-40FE-8380-CE8470F74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625" y="2903489"/>
            <a:ext cx="3969858" cy="1955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36B355-0634-4162-BFBF-EA790F87A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4625" y="4914907"/>
            <a:ext cx="3969858" cy="367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A4B85-81C0-4A9A-8B88-EAE726CD22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11" y="48638"/>
            <a:ext cx="4114800" cy="2699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93742B-BBDD-4D20-8FF7-F49748CE6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3" r="15106"/>
          <a:stretch/>
        </p:blipFill>
        <p:spPr>
          <a:xfrm>
            <a:off x="9445839" y="999517"/>
            <a:ext cx="2681310" cy="3183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A3DE7-8606-44AE-94BC-474D368821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35" y="999516"/>
            <a:ext cx="1665343" cy="3183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F104A-3B7B-4FA9-93F9-7CDD94F76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" r="33024"/>
          <a:stretch/>
        </p:blipFill>
        <p:spPr>
          <a:xfrm>
            <a:off x="64851" y="999516"/>
            <a:ext cx="3200400" cy="31833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46D4B0D-B203-4930-B21E-8249AA421B78}"/>
              </a:ext>
            </a:extLst>
          </p:cNvPr>
          <p:cNvSpPr/>
          <p:nvPr userDrawn="1"/>
        </p:nvSpPr>
        <p:spPr>
          <a:xfrm>
            <a:off x="124747" y="300810"/>
            <a:ext cx="383814" cy="383814"/>
          </a:xfrm>
          <a:prstGeom prst="ellipse">
            <a:avLst/>
          </a:prstGeom>
          <a:solidFill>
            <a:srgbClr val="703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16" name="Graphic 15" descr="Mountains">
            <a:extLst>
              <a:ext uri="{FF2B5EF4-FFF2-40B4-BE49-F238E27FC236}">
                <a16:creationId xmlns:a16="http://schemas.microsoft.com/office/drawing/2014/main" id="{23ECAB55-493F-4F34-ACD0-ADD8F3C20F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219" y="271829"/>
            <a:ext cx="349216" cy="3492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70BA3C-89FE-4839-9773-A30B022BCC4E}"/>
              </a:ext>
            </a:extLst>
          </p:cNvPr>
          <p:cNvGrpSpPr/>
          <p:nvPr userDrawn="1"/>
        </p:nvGrpSpPr>
        <p:grpSpPr>
          <a:xfrm>
            <a:off x="633294" y="300809"/>
            <a:ext cx="383815" cy="383815"/>
            <a:chOff x="245327" y="410956"/>
            <a:chExt cx="383815" cy="38381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6FF1BA-8A5E-4A02-823C-48D3F137F157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AB25CE-14A5-491A-BB6D-457A7F296713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76305C-653E-4DDD-A4DD-1A885B51BFE9}"/>
              </a:ext>
            </a:extLst>
          </p:cNvPr>
          <p:cNvGrpSpPr/>
          <p:nvPr userDrawn="1"/>
        </p:nvGrpSpPr>
        <p:grpSpPr>
          <a:xfrm>
            <a:off x="1121212" y="300808"/>
            <a:ext cx="388989" cy="383815"/>
            <a:chOff x="1055994" y="2436706"/>
            <a:chExt cx="388989" cy="3838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B865177-8942-4545-A065-1D1F293473F4}"/>
                </a:ext>
              </a:extLst>
            </p:cNvPr>
            <p:cNvSpPr/>
            <p:nvPr userDrawn="1"/>
          </p:nvSpPr>
          <p:spPr>
            <a:xfrm>
              <a:off x="1061169" y="2436707"/>
              <a:ext cx="383814" cy="3838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22" name="Graphic 21" descr="Gears">
              <a:extLst>
                <a:ext uri="{FF2B5EF4-FFF2-40B4-BE49-F238E27FC236}">
                  <a16:creationId xmlns:a16="http://schemas.microsoft.com/office/drawing/2014/main" id="{F95C9344-4256-4BA5-9B37-B7CFE5813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5994" y="2436706"/>
              <a:ext cx="383814" cy="38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06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 userDrawn="1"/>
        </p:nvSpPr>
        <p:spPr>
          <a:xfrm>
            <a:off x="316992" y="873238"/>
            <a:ext cx="7346602" cy="38318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 that did not get absorbed into soil, or evaporate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Ice caps and glaciers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- provides runoff from melting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moved by gravity makes its way into places that collect water – rivers, lakes, ponds, ocean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Why does runoff happen?</a:t>
            </a:r>
          </a:p>
        </p:txBody>
      </p:sp>
      <p:pic>
        <p:nvPicPr>
          <p:cNvPr id="6" name="Picture 4" descr="Image result for runof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91" y="88124"/>
            <a:ext cx="3749040" cy="2677886"/>
          </a:xfrm>
          <a:prstGeom prst="rect">
            <a:avLst/>
          </a:prstGeom>
          <a:ln>
            <a:noFill/>
          </a:ln>
          <a:effectLst>
            <a:outerShdw blurRad="2286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runof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91" y="2873569"/>
            <a:ext cx="3749040" cy="2497797"/>
          </a:xfrm>
          <a:prstGeom prst="rect">
            <a:avLst/>
          </a:prstGeom>
          <a:ln>
            <a:noFill/>
          </a:ln>
          <a:effectLst>
            <a:outerShdw blurRad="2286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00723" y="276742"/>
            <a:ext cx="3958682" cy="42934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Storage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Oceans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Super storage for the water cycle – holds 96.5% of Earth’s water</a:t>
            </a: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Primary pathway into the water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Oceans, seas, lakes, and rivers provide nearly 90% of the moisture in our atmosphere through evaporation.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17F34-7789-4689-8C70-41EB0C21B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315" y="529971"/>
            <a:ext cx="7623962" cy="44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8084634" y="291080"/>
            <a:ext cx="3925229" cy="29084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released from clouds in the form of rain, freezing rain, sleet, snow and hail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Provides the delivery system of atmospheric water to the Earth</a:t>
            </a:r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6" y="261502"/>
            <a:ext cx="7536683" cy="48074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CB1DB-DACE-45DD-A495-8D285BA833C9}"/>
              </a:ext>
            </a:extLst>
          </p:cNvPr>
          <p:cNvSpPr txBox="1"/>
          <p:nvPr userDrawn="1"/>
        </p:nvSpPr>
        <p:spPr>
          <a:xfrm>
            <a:off x="8028876" y="3336517"/>
            <a:ext cx="3925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What determines the type of precipitation we experience on Earth’s surface?</a:t>
            </a:r>
          </a:p>
        </p:txBody>
      </p:sp>
    </p:spTree>
    <p:extLst>
      <p:ext uri="{BB962C8B-B14F-4D97-AF65-F5344CB8AC3E}">
        <p14:creationId xmlns:p14="http://schemas.microsoft.com/office/powerpoint/2010/main" val="8437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water sh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17" y="271698"/>
            <a:ext cx="6328948" cy="476253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7"/>
          <p:cNvSpPr txBox="1">
            <a:spLocks/>
          </p:cNvSpPr>
          <p:nvPr userDrawn="1"/>
        </p:nvSpPr>
        <p:spPr>
          <a:xfrm>
            <a:off x="8084634" y="288131"/>
            <a:ext cx="3914077" cy="35240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Watershed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area of land where all the water that falls in it and drains off of, goes into the same place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Can be as small as a footprint or as large as all the land that drains water into the Mississippi River</a:t>
            </a:r>
          </a:p>
        </p:txBody>
      </p:sp>
    </p:spTree>
    <p:extLst>
      <p:ext uri="{BB962C8B-B14F-4D97-AF65-F5344CB8AC3E}">
        <p14:creationId xmlns:p14="http://schemas.microsoft.com/office/powerpoint/2010/main" val="90858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louds and precipitatio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6"/>
          <a:stretch/>
        </p:blipFill>
        <p:spPr bwMode="auto">
          <a:xfrm>
            <a:off x="85459" y="776429"/>
            <a:ext cx="8051260" cy="4390741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5459" y="80692"/>
            <a:ext cx="805126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Verdana" panose="020B0604030504040204" pitchFamily="34" charset="0"/>
              </a:rPr>
              <a:t>Rain Formation in Clouds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374566" y="1405054"/>
            <a:ext cx="370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How do</a:t>
            </a:r>
            <a:r>
              <a:rPr lang="en-US" sz="1400" baseline="0" dirty="0"/>
              <a:t> the Sun and gravity affect the formation of clouds and precipitation?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708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581901" y="927318"/>
            <a:ext cx="4610099" cy="363176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Also called the Hydrologic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circulates between the Earth’s oceans, atmosphere, and land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water storage, evaporation, transpiration, condensation, precipitation, and runoff.</a:t>
            </a:r>
          </a:p>
        </p:txBody>
      </p:sp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3" y="238540"/>
            <a:ext cx="6029204" cy="41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456774" y="223782"/>
            <a:ext cx="4599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Also called the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</a:b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Hydrologic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circulates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between the Earth’s oceans, atmosphere, and land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7855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6" y="2401634"/>
            <a:ext cx="4683510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FF944E-ACDC-4C3B-BFB4-0A9D4B172977}"/>
              </a:ext>
            </a:extLst>
          </p:cNvPr>
          <p:cNvSpPr/>
          <p:nvPr userDrawn="1"/>
        </p:nvSpPr>
        <p:spPr>
          <a:xfrm>
            <a:off x="2176670" y="4640517"/>
            <a:ext cx="1977887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Water storage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where does stored water eventually go?</a:t>
            </a:r>
          </a:p>
        </p:txBody>
      </p:sp>
    </p:spTree>
    <p:extLst>
      <p:ext uri="{BB962C8B-B14F-4D97-AF65-F5344CB8AC3E}">
        <p14:creationId xmlns:p14="http://schemas.microsoft.com/office/powerpoint/2010/main" val="875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4" y="2408996"/>
            <a:ext cx="4673994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E988D3-6F17-4A8D-AA9A-C5154F9BCCE0}"/>
              </a:ext>
            </a:extLst>
          </p:cNvPr>
          <p:cNvSpPr/>
          <p:nvPr userDrawn="1"/>
        </p:nvSpPr>
        <p:spPr>
          <a:xfrm>
            <a:off x="5436705" y="1828798"/>
            <a:ext cx="1207604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9F1796-7BC0-4E87-AB89-FF3EF3C548B3}"/>
              </a:ext>
            </a:extLst>
          </p:cNvPr>
          <p:cNvSpPr/>
          <p:nvPr userDrawn="1"/>
        </p:nvSpPr>
        <p:spPr>
          <a:xfrm>
            <a:off x="2782957" y="3034746"/>
            <a:ext cx="954156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Evaporation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where does evaporation happen?</a:t>
            </a:r>
          </a:p>
        </p:txBody>
      </p:sp>
    </p:spTree>
    <p:extLst>
      <p:ext uri="{BB962C8B-B14F-4D97-AF65-F5344CB8AC3E}">
        <p14:creationId xmlns:p14="http://schemas.microsoft.com/office/powerpoint/2010/main" val="24786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6" y="2408996"/>
            <a:ext cx="4685145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64649B-8797-403F-88E2-069D2BDC5339}"/>
              </a:ext>
            </a:extLst>
          </p:cNvPr>
          <p:cNvSpPr/>
          <p:nvPr userDrawn="1"/>
        </p:nvSpPr>
        <p:spPr>
          <a:xfrm>
            <a:off x="4055165" y="1739348"/>
            <a:ext cx="1470992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Transpiration (Evapotranspiration)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where does transpiration bring water?</a:t>
            </a:r>
          </a:p>
        </p:txBody>
      </p:sp>
    </p:spTree>
    <p:extLst>
      <p:ext uri="{BB962C8B-B14F-4D97-AF65-F5344CB8AC3E}">
        <p14:creationId xmlns:p14="http://schemas.microsoft.com/office/powerpoint/2010/main" val="18643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1414A5-D74F-4FA5-9719-F1FEC78930B8}"/>
              </a:ext>
            </a:extLst>
          </p:cNvPr>
          <p:cNvGrpSpPr/>
          <p:nvPr userDrawn="1"/>
        </p:nvGrpSpPr>
        <p:grpSpPr>
          <a:xfrm>
            <a:off x="1061169" y="253072"/>
            <a:ext cx="383814" cy="412795"/>
            <a:chOff x="124747" y="271829"/>
            <a:chExt cx="383814" cy="4127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159D0CE-B87D-451B-AB20-E2AF9F4051BC}"/>
                </a:ext>
              </a:extLst>
            </p:cNvPr>
            <p:cNvSpPr/>
            <p:nvPr userDrawn="1"/>
          </p:nvSpPr>
          <p:spPr>
            <a:xfrm>
              <a:off x="124747" y="300810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4" name="Graphic 3" descr="Mountains">
              <a:extLst>
                <a:ext uri="{FF2B5EF4-FFF2-40B4-BE49-F238E27FC236}">
                  <a16:creationId xmlns:a16="http://schemas.microsoft.com/office/drawing/2014/main" id="{1CB5722B-995D-4703-92D6-314C46C472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219" y="271829"/>
              <a:ext cx="349216" cy="349216"/>
            </a:xfrm>
            <a:prstGeom prst="rect">
              <a:avLst/>
            </a:prstGeom>
          </p:spPr>
        </p:pic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7BEBA08-CFBE-4275-8D3D-CAAEC3F97DE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9415371"/>
              </p:ext>
            </p:extLst>
          </p:nvPr>
        </p:nvGraphicFramePr>
        <p:xfrm>
          <a:off x="1567766" y="173502"/>
          <a:ext cx="8128000" cy="499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95736865"/>
                    </a:ext>
                  </a:extLst>
                </a:gridCol>
              </a:tblGrid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Earth Science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780087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892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Structure of Life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776338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407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Force and 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1966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Ecosystems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5953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235086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Chemistry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601810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Body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78016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C8212-AB99-44E7-BBB7-0CEA0259390F}"/>
              </a:ext>
            </a:extLst>
          </p:cNvPr>
          <p:cNvGrpSpPr/>
          <p:nvPr userDrawn="1"/>
        </p:nvGrpSpPr>
        <p:grpSpPr>
          <a:xfrm>
            <a:off x="1061169" y="1915497"/>
            <a:ext cx="383814" cy="383814"/>
            <a:chOff x="245327" y="185254"/>
            <a:chExt cx="383814" cy="3838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DF785-3BF2-4658-8EA2-46B7607F06B3}"/>
                </a:ext>
              </a:extLst>
            </p:cNvPr>
            <p:cNvSpPr/>
            <p:nvPr userDrawn="1"/>
          </p:nvSpPr>
          <p:spPr>
            <a:xfrm>
              <a:off x="245327" y="185254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9" name="Graphic 8" descr="Sun">
              <a:extLst>
                <a:ext uri="{FF2B5EF4-FFF2-40B4-BE49-F238E27FC236}">
                  <a16:creationId xmlns:a16="http://schemas.microsoft.com/office/drawing/2014/main" id="{A91CE483-F936-4293-AFA6-F36686D16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1627" y="211554"/>
              <a:ext cx="331214" cy="33121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028D8F-533E-4190-8BE5-97EED1D78689}"/>
              </a:ext>
            </a:extLst>
          </p:cNvPr>
          <p:cNvGrpSpPr/>
          <p:nvPr userDrawn="1"/>
        </p:nvGrpSpPr>
        <p:grpSpPr>
          <a:xfrm>
            <a:off x="1050970" y="3548941"/>
            <a:ext cx="404212" cy="404212"/>
            <a:chOff x="1050970" y="3562862"/>
            <a:chExt cx="404212" cy="4042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50FCE4-F4E5-49A0-B16D-8C3496636BA4}"/>
                </a:ext>
              </a:extLst>
            </p:cNvPr>
            <p:cNvSpPr/>
            <p:nvPr userDrawn="1"/>
          </p:nvSpPr>
          <p:spPr>
            <a:xfrm>
              <a:off x="1050970" y="3562862"/>
              <a:ext cx="404212" cy="404212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13" name="Graphic 12" descr="Umbrella">
              <a:extLst>
                <a:ext uri="{FF2B5EF4-FFF2-40B4-BE49-F238E27FC236}">
                  <a16:creationId xmlns:a16="http://schemas.microsoft.com/office/drawing/2014/main" id="{A6AB9D6E-B3A0-47D5-9C94-6C906D85FC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169" y="3573061"/>
              <a:ext cx="383814" cy="3838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EF8201-D937-4B8F-9077-19E52154BFE6}"/>
              </a:ext>
            </a:extLst>
          </p:cNvPr>
          <p:cNvGrpSpPr/>
          <p:nvPr userDrawn="1"/>
        </p:nvGrpSpPr>
        <p:grpSpPr>
          <a:xfrm>
            <a:off x="1061169" y="1371016"/>
            <a:ext cx="383814" cy="383814"/>
            <a:chOff x="245327" y="185254"/>
            <a:chExt cx="383814" cy="38381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89C6B9-04E8-4E06-8CB6-B08544228802}"/>
                </a:ext>
              </a:extLst>
            </p:cNvPr>
            <p:cNvSpPr/>
            <p:nvPr userDrawn="1"/>
          </p:nvSpPr>
          <p:spPr>
            <a:xfrm>
              <a:off x="245327" y="185254"/>
              <a:ext cx="383814" cy="3838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15" name="Graphic 14" descr="Microscope">
              <a:extLst>
                <a:ext uri="{FF2B5EF4-FFF2-40B4-BE49-F238E27FC236}">
                  <a16:creationId xmlns:a16="http://schemas.microsoft.com/office/drawing/2014/main" id="{CF7D2AF7-823A-4980-9453-71607A3E12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752" y="207679"/>
              <a:ext cx="338965" cy="3389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4C5BCF-55F5-44D3-9FDF-59E5CC073B93}"/>
              </a:ext>
            </a:extLst>
          </p:cNvPr>
          <p:cNvGrpSpPr/>
          <p:nvPr userDrawn="1"/>
        </p:nvGrpSpPr>
        <p:grpSpPr>
          <a:xfrm>
            <a:off x="1061169" y="3004460"/>
            <a:ext cx="383814" cy="383814"/>
            <a:chOff x="245327" y="189642"/>
            <a:chExt cx="383814" cy="38381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F03DFE-7B38-4E2C-8C65-4E8C1439D623}"/>
                </a:ext>
              </a:extLst>
            </p:cNvPr>
            <p:cNvSpPr/>
            <p:nvPr userDrawn="1"/>
          </p:nvSpPr>
          <p:spPr>
            <a:xfrm>
              <a:off x="245327" y="189642"/>
              <a:ext cx="383814" cy="3838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18" name="Graphic 17" descr="Deciduous tree">
              <a:extLst>
                <a:ext uri="{FF2B5EF4-FFF2-40B4-BE49-F238E27FC236}">
                  <a16:creationId xmlns:a16="http://schemas.microsoft.com/office/drawing/2014/main" id="{39C5186B-B5A1-4651-BF50-EC63DE4D1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5327" y="189642"/>
              <a:ext cx="383814" cy="38381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85C68D-7B80-43A7-8EF6-C646E51738F0}"/>
              </a:ext>
            </a:extLst>
          </p:cNvPr>
          <p:cNvGrpSpPr/>
          <p:nvPr userDrawn="1"/>
        </p:nvGrpSpPr>
        <p:grpSpPr>
          <a:xfrm>
            <a:off x="1061169" y="4665497"/>
            <a:ext cx="383814" cy="383814"/>
            <a:chOff x="254440" y="410958"/>
            <a:chExt cx="383814" cy="3838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978E26-5111-420E-B5CF-68C85E5A5FAF}"/>
                </a:ext>
              </a:extLst>
            </p:cNvPr>
            <p:cNvSpPr/>
            <p:nvPr userDrawn="1"/>
          </p:nvSpPr>
          <p:spPr>
            <a:xfrm>
              <a:off x="254441" y="410959"/>
              <a:ext cx="383813" cy="38381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21" name="Graphic 20" descr="Brain in head">
              <a:extLst>
                <a:ext uri="{FF2B5EF4-FFF2-40B4-BE49-F238E27FC236}">
                  <a16:creationId xmlns:a16="http://schemas.microsoft.com/office/drawing/2014/main" id="{FB283A47-A446-4155-A895-5A2B62073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4440" y="410958"/>
              <a:ext cx="383814" cy="38381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36C6D-2C34-4DCD-9CA6-682001C5CEC8}"/>
              </a:ext>
            </a:extLst>
          </p:cNvPr>
          <p:cNvGrpSpPr/>
          <p:nvPr userDrawn="1"/>
        </p:nvGrpSpPr>
        <p:grpSpPr>
          <a:xfrm>
            <a:off x="1061169" y="4113820"/>
            <a:ext cx="383814" cy="391009"/>
            <a:chOff x="229607" y="146696"/>
            <a:chExt cx="383814" cy="39100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1B2BEA-6D64-42FC-A4E3-FB04747E4A3B}"/>
                </a:ext>
              </a:extLst>
            </p:cNvPr>
            <p:cNvSpPr/>
            <p:nvPr userDrawn="1"/>
          </p:nvSpPr>
          <p:spPr>
            <a:xfrm>
              <a:off x="234769" y="164215"/>
              <a:ext cx="373490" cy="3734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24" name="Graphic 23" descr="Flask">
              <a:extLst>
                <a:ext uri="{FF2B5EF4-FFF2-40B4-BE49-F238E27FC236}">
                  <a16:creationId xmlns:a16="http://schemas.microsoft.com/office/drawing/2014/main" id="{28487752-6F80-4B71-BEE4-43206D012B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607" y="146696"/>
              <a:ext cx="383814" cy="38381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D4AA85-F00B-46FB-BB2B-9150B869B91A}"/>
              </a:ext>
            </a:extLst>
          </p:cNvPr>
          <p:cNvGrpSpPr/>
          <p:nvPr userDrawn="1"/>
        </p:nvGrpSpPr>
        <p:grpSpPr>
          <a:xfrm>
            <a:off x="1061169" y="826534"/>
            <a:ext cx="383815" cy="383815"/>
            <a:chOff x="245327" y="410956"/>
            <a:chExt cx="383815" cy="3838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94F812-1FD6-4AB0-81AE-0DDF7AC6536C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FA2B7C-2595-427C-897A-386AE6500240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342926-515B-49EC-97BF-79F7444F21DF}"/>
              </a:ext>
            </a:extLst>
          </p:cNvPr>
          <p:cNvGrpSpPr/>
          <p:nvPr userDrawn="1"/>
        </p:nvGrpSpPr>
        <p:grpSpPr>
          <a:xfrm>
            <a:off x="1055994" y="2459978"/>
            <a:ext cx="388989" cy="383815"/>
            <a:chOff x="1055994" y="2436706"/>
            <a:chExt cx="388989" cy="38381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69717E-2F0C-4CE4-BC26-EA245F89B35E}"/>
                </a:ext>
              </a:extLst>
            </p:cNvPr>
            <p:cNvSpPr/>
            <p:nvPr userDrawn="1"/>
          </p:nvSpPr>
          <p:spPr>
            <a:xfrm>
              <a:off x="1061169" y="2436707"/>
              <a:ext cx="383814" cy="3838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30" name="Graphic 29" descr="Gears">
              <a:extLst>
                <a:ext uri="{FF2B5EF4-FFF2-40B4-BE49-F238E27FC236}">
                  <a16:creationId xmlns:a16="http://schemas.microsoft.com/office/drawing/2014/main" id="{EDA183B6-35C2-4498-B48F-390E2A28D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5994" y="2436706"/>
              <a:ext cx="383814" cy="38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815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48652" y="2408996"/>
            <a:ext cx="4685145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60210B-9606-4D5D-B08A-8DCE7FB61B5D}"/>
              </a:ext>
            </a:extLst>
          </p:cNvPr>
          <p:cNvSpPr/>
          <p:nvPr userDrawn="1"/>
        </p:nvSpPr>
        <p:spPr>
          <a:xfrm>
            <a:off x="5844209" y="1043608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Condensation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what</a:t>
            </a:r>
            <a:r>
              <a:rPr lang="en-US" sz="1400" baseline="0" dirty="0">
                <a:solidFill>
                  <a:srgbClr val="000000"/>
                </a:solidFill>
              </a:rPr>
              <a:t> will</a:t>
            </a:r>
            <a:r>
              <a:rPr lang="en-US" sz="1400" dirty="0">
                <a:solidFill>
                  <a:srgbClr val="000000"/>
                </a:solidFill>
              </a:rPr>
              <a:t> happen after condensation?</a:t>
            </a:r>
          </a:p>
        </p:txBody>
      </p:sp>
    </p:spTree>
    <p:extLst>
      <p:ext uri="{BB962C8B-B14F-4D97-AF65-F5344CB8AC3E}">
        <p14:creationId xmlns:p14="http://schemas.microsoft.com/office/powerpoint/2010/main" val="30957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61982" y="2408996"/>
            <a:ext cx="4696297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7D157B-D387-483C-A03F-70F6D59DD81C}"/>
              </a:ext>
            </a:extLst>
          </p:cNvPr>
          <p:cNvSpPr/>
          <p:nvPr userDrawn="1"/>
        </p:nvSpPr>
        <p:spPr>
          <a:xfrm>
            <a:off x="1321907" y="1644923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Precipitation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what can happen after precipitation?</a:t>
            </a:r>
          </a:p>
        </p:txBody>
      </p:sp>
    </p:spTree>
    <p:extLst>
      <p:ext uri="{BB962C8B-B14F-4D97-AF65-F5344CB8AC3E}">
        <p14:creationId xmlns:p14="http://schemas.microsoft.com/office/powerpoint/2010/main" val="31551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61983" y="2408996"/>
            <a:ext cx="4673994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961978-5999-4AC9-9EFB-820AFF7EF7A3}"/>
              </a:ext>
            </a:extLst>
          </p:cNvPr>
          <p:cNvSpPr/>
          <p:nvPr userDrawn="1"/>
        </p:nvSpPr>
        <p:spPr>
          <a:xfrm>
            <a:off x="3374335" y="2335090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382109" y="144966"/>
            <a:ext cx="4627756" cy="2141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Runoff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Based on this image, where can runoff</a:t>
            </a:r>
            <a:r>
              <a:rPr lang="en-US" sz="1400" baseline="0" dirty="0">
                <a:solidFill>
                  <a:srgbClr val="000000"/>
                </a:solidFill>
              </a:rPr>
              <a:t> bring water</a:t>
            </a:r>
            <a:r>
              <a:rPr lang="en-US" sz="14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961978-5999-4AC9-9EFB-820AFF7EF7A3}"/>
              </a:ext>
            </a:extLst>
          </p:cNvPr>
          <p:cNvSpPr/>
          <p:nvPr userDrawn="1"/>
        </p:nvSpPr>
        <p:spPr>
          <a:xfrm>
            <a:off x="683174" y="2431298"/>
            <a:ext cx="1669732" cy="30523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32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-2676" y="639603"/>
            <a:ext cx="1219199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</p:txBody>
      </p:sp>
      <p:pic>
        <p:nvPicPr>
          <p:cNvPr id="7" name="Picture 4" descr="Image result for transpirati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796" y="1001449"/>
            <a:ext cx="3632085" cy="3806812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ry ice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4756"/>
          <a:stretch/>
        </p:blipFill>
        <p:spPr bwMode="auto">
          <a:xfrm>
            <a:off x="773124" y="2840922"/>
            <a:ext cx="2613431" cy="19211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 userDrawn="1"/>
        </p:nvSpPr>
        <p:spPr>
          <a:xfrm>
            <a:off x="764256" y="4392716"/>
            <a:ext cx="262229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Dry Ice Sublimation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0E80C-CEF8-4F85-A57F-D3E7288AAE67}"/>
              </a:ext>
            </a:extLst>
          </p:cNvPr>
          <p:cNvSpPr txBox="1"/>
          <p:nvPr userDrawn="1"/>
        </p:nvSpPr>
        <p:spPr>
          <a:xfrm>
            <a:off x="4215161" y="3300156"/>
            <a:ext cx="406763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Evapotranspiration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lost to the atmosphere from the ground surface and transpiration of groundwater by plants through their leaves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3D050-0C12-4920-9C9F-3B76B79FF5ED}"/>
              </a:ext>
            </a:extLst>
          </p:cNvPr>
          <p:cNvSpPr txBox="1"/>
          <p:nvPr userDrawn="1"/>
        </p:nvSpPr>
        <p:spPr>
          <a:xfrm>
            <a:off x="383846" y="1043299"/>
            <a:ext cx="338311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9063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Sublimation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the process of snow and ice changing into water vapor without first melting into water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5" y="-3273"/>
            <a:ext cx="12191999" cy="546871"/>
          </a:xfrm>
          <a:prstGeom prst="rect">
            <a:avLst/>
          </a:prstGeom>
          <a:gradFill flip="none" rotWithShape="1">
            <a:gsLst>
              <a:gs pos="0">
                <a:srgbClr val="16496F">
                  <a:tint val="66000"/>
                  <a:satMod val="160000"/>
                </a:srgbClr>
              </a:gs>
              <a:gs pos="50000">
                <a:srgbClr val="16496F">
                  <a:tint val="44500"/>
                  <a:satMod val="160000"/>
                </a:srgbClr>
              </a:gs>
              <a:gs pos="100000">
                <a:srgbClr val="16496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73152" tIns="36576" rIns="73152" bIns="36576" rtlCol="0" anchor="b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40928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0" grpId="0"/>
      <p:bldP spid="1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15000">
              <a:schemeClr val="accent3"/>
            </a:gs>
            <a:gs pos="91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1" r="69808"/>
          <a:stretch/>
        </p:blipFill>
        <p:spPr bwMode="auto">
          <a:xfrm>
            <a:off x="4375234" y="483120"/>
            <a:ext cx="3166169" cy="4374102"/>
          </a:xfrm>
          <a:prstGeom prst="rect">
            <a:avLst/>
          </a:prstGeom>
          <a:noFill/>
          <a:ln w="444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14" y="2714483"/>
            <a:ext cx="3241493" cy="240155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cxnSpLocks/>
            <a:endCxn id="8" idx="3"/>
          </p:cNvCxnSpPr>
          <p:nvPr/>
        </p:nvCxnSpPr>
        <p:spPr>
          <a:xfrm flipH="1" flipV="1">
            <a:off x="7541403" y="2670171"/>
            <a:ext cx="1193733" cy="178694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23515" y="4457113"/>
            <a:ext cx="2893741" cy="4001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Groundwater/Aquifer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735136" y="3788916"/>
            <a:ext cx="1055385" cy="1343466"/>
          </a:xfrm>
          <a:prstGeom prst="rect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1F6A5-E1A3-4CA5-B13A-789B740E302A}"/>
              </a:ext>
            </a:extLst>
          </p:cNvPr>
          <p:cNvSpPr txBox="1"/>
          <p:nvPr userDrawn="1"/>
        </p:nvSpPr>
        <p:spPr>
          <a:xfrm>
            <a:off x="8462278" y="90887"/>
            <a:ext cx="2750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u="sng" dirty="0">
                <a:solidFill>
                  <a:srgbClr val="000000"/>
                </a:solidFill>
              </a:rPr>
              <a:t>Infiltration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1740DD-4490-4610-9999-4677FB1E4881}"/>
              </a:ext>
            </a:extLst>
          </p:cNvPr>
          <p:cNvSpPr txBox="1"/>
          <p:nvPr userDrawn="1"/>
        </p:nvSpPr>
        <p:spPr>
          <a:xfrm>
            <a:off x="7678057" y="693280"/>
            <a:ext cx="43184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The downward process of moving water from the land surface into soil or porous rock</a:t>
            </a:r>
          </a:p>
        </p:txBody>
      </p:sp>
      <p:sp>
        <p:nvSpPr>
          <p:cNvPr id="24" name="Content Placeholder 7"/>
          <p:cNvSpPr txBox="1">
            <a:spLocks/>
          </p:cNvSpPr>
          <p:nvPr userDrawn="1"/>
        </p:nvSpPr>
        <p:spPr>
          <a:xfrm>
            <a:off x="285050" y="541873"/>
            <a:ext cx="3812192" cy="36625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Groundwater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Large amounts of water stored in the ground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Aquifer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      Another name for ground- water, usually describes water- bearing formations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685519" y="1863083"/>
            <a:ext cx="1799771" cy="461665"/>
          </a:xfrm>
          <a:prstGeom prst="rect">
            <a:avLst/>
          </a:prstGeom>
          <a:solidFill>
            <a:srgbClr val="FFCC99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Infiltration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</p:cNvCxnSpPr>
          <p:nvPr userDrawn="1"/>
        </p:nvCxnSpPr>
        <p:spPr>
          <a:xfrm flipH="1">
            <a:off x="5800824" y="2093916"/>
            <a:ext cx="2884695" cy="559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3"/>
          </p:cNvCxnSpPr>
          <p:nvPr userDrawn="1"/>
        </p:nvCxnSpPr>
        <p:spPr>
          <a:xfrm flipV="1">
            <a:off x="3817256" y="4204414"/>
            <a:ext cx="1657993" cy="4527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22" grpId="0"/>
      <p:bldP spid="23" grpId="0"/>
      <p:bldP spid="24" grpId="0"/>
      <p:bldP spid="2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15000">
              <a:schemeClr val="accent3"/>
            </a:gs>
            <a:gs pos="91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 txBox="1">
            <a:spLocks/>
          </p:cNvSpPr>
          <p:nvPr userDrawn="1"/>
        </p:nvSpPr>
        <p:spPr>
          <a:xfrm>
            <a:off x="7590153" y="2024968"/>
            <a:ext cx="3438940" cy="28777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Groundwater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- Large amounts of water stored in the ground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Aquifer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another name for ground- water, usually describes water- bearing formations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1" r="69808"/>
          <a:stretch/>
        </p:blipFill>
        <p:spPr bwMode="auto">
          <a:xfrm>
            <a:off x="392225" y="173661"/>
            <a:ext cx="2728661" cy="376967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02" y="2658727"/>
            <a:ext cx="3241493" cy="240155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cxnSpLocks/>
            <a:endCxn id="6" idx="1"/>
          </p:cNvCxnSpPr>
          <p:nvPr/>
        </p:nvCxnSpPr>
        <p:spPr>
          <a:xfrm>
            <a:off x="3065511" y="3369235"/>
            <a:ext cx="986113" cy="10356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62898" y="4546154"/>
            <a:ext cx="2624436" cy="369332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Groundwater/Aquifer</a:t>
            </a:r>
          </a:p>
        </p:txBody>
      </p: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>
            <a:off x="3387334" y="4730820"/>
            <a:ext cx="75728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6" name="Rectangle 5"/>
          <p:cNvSpPr/>
          <p:nvPr userDrawn="1"/>
        </p:nvSpPr>
        <p:spPr>
          <a:xfrm>
            <a:off x="4051624" y="3733160"/>
            <a:ext cx="1055385" cy="1343466"/>
          </a:xfrm>
          <a:prstGeom prst="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2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9647" y="845653"/>
            <a:ext cx="4167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If you are able, find a partner to work with. Each person talk for 30 seconds about what you already know about evaporation. </a:t>
            </a: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What did you learn from your partner? In your own words write a definition for evaporation.  </a:t>
            </a: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Study the diagram on the right. Where does evaporation fit in the diagram of the water cycle?</a:t>
            </a:r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5195719" y="845653"/>
            <a:ext cx="6061893" cy="4184773"/>
            <a:chOff x="3302724" y="2675548"/>
            <a:chExt cx="5516880" cy="3808528"/>
          </a:xfrm>
          <a:solidFill>
            <a:schemeClr val="bg2">
              <a:lumMod val="20000"/>
              <a:lumOff val="80000"/>
            </a:schemeClr>
          </a:solidFill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724" y="2675548"/>
              <a:ext cx="5516880" cy="38085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197635" y="4702629"/>
              <a:ext cx="862149" cy="294281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erdana" panose="020B0604030504040204" pitchFamily="34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C7F2E1-F56F-C74A-9189-28CF519AF394}"/>
              </a:ext>
            </a:extLst>
          </p:cNvPr>
          <p:cNvSpPr txBox="1"/>
          <p:nvPr userDrawn="1"/>
        </p:nvSpPr>
        <p:spPr>
          <a:xfrm>
            <a:off x="7154031" y="1936713"/>
            <a:ext cx="947321" cy="3233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ADDA5-7D2B-464B-B9AB-F36BC488201F}"/>
              </a:ext>
            </a:extLst>
          </p:cNvPr>
          <p:cNvSpPr txBox="1"/>
          <p:nvPr userDrawn="1"/>
        </p:nvSpPr>
        <p:spPr>
          <a:xfrm>
            <a:off x="6321273" y="1453740"/>
            <a:ext cx="947321" cy="3233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73891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57700" y="892757"/>
            <a:ext cx="7494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If you are able, talk with a new partner about the terms condensation and precipitation. One of you tell about condensation the other about precipitation. 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Together develop a short explanation of how you think clouds form and produce precipitation.</a:t>
            </a:r>
          </a:p>
        </p:txBody>
      </p:sp>
      <p:pic>
        <p:nvPicPr>
          <p:cNvPr id="8" name="Picture 3" descr="C:\Users\Gayle\AppData\Local\Microsoft\Windows\INetCache\IE\V5FBAW05\thunderstorm[1]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1116622"/>
            <a:ext cx="3543212" cy="30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267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141249" y="786407"/>
            <a:ext cx="3544926" cy="16183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Cycle INB Template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Use the word bank below to label the water cycle diagram on the right.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A0B0A-6485-4B45-8324-3A208BBD1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81" y="786407"/>
            <a:ext cx="6291303" cy="4497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B5A3B4-11D2-A244-BDB2-C5E071C12660}"/>
              </a:ext>
            </a:extLst>
          </p:cNvPr>
          <p:cNvSpPr/>
          <p:nvPr userDrawn="1"/>
        </p:nvSpPr>
        <p:spPr>
          <a:xfrm>
            <a:off x="6583375" y="1457103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08C66-A223-F74D-A38B-6C6D83FCA025}"/>
              </a:ext>
            </a:extLst>
          </p:cNvPr>
          <p:cNvSpPr/>
          <p:nvPr userDrawn="1"/>
        </p:nvSpPr>
        <p:spPr>
          <a:xfrm>
            <a:off x="9659419" y="1673193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82005-1C28-E64D-AE45-3A2AD58E080A}"/>
              </a:ext>
            </a:extLst>
          </p:cNvPr>
          <p:cNvSpPr/>
          <p:nvPr userDrawn="1"/>
        </p:nvSpPr>
        <p:spPr>
          <a:xfrm>
            <a:off x="7706477" y="2039189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0CC10-6687-B04B-8A4E-D259B654F501}"/>
              </a:ext>
            </a:extLst>
          </p:cNvPr>
          <p:cNvSpPr/>
          <p:nvPr userDrawn="1"/>
        </p:nvSpPr>
        <p:spPr>
          <a:xfrm>
            <a:off x="5471012" y="273116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AA831-CB16-1A44-A2EC-28C7E80B7585}"/>
              </a:ext>
            </a:extLst>
          </p:cNvPr>
          <p:cNvSpPr/>
          <p:nvPr userDrawn="1"/>
        </p:nvSpPr>
        <p:spPr>
          <a:xfrm>
            <a:off x="7019372" y="411883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4DA40-24E7-A743-A5AB-183BAC6E18EC}"/>
              </a:ext>
            </a:extLst>
          </p:cNvPr>
          <p:cNvSpPr/>
          <p:nvPr userDrawn="1"/>
        </p:nvSpPr>
        <p:spPr>
          <a:xfrm>
            <a:off x="9125339" y="3283474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A4D30-3AB5-554B-852B-E95E47C533AC}"/>
              </a:ext>
            </a:extLst>
          </p:cNvPr>
          <p:cNvSpPr/>
          <p:nvPr userDrawn="1"/>
        </p:nvSpPr>
        <p:spPr>
          <a:xfrm>
            <a:off x="9271328" y="403015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606AC-E506-5D44-9012-B1E970E35DA9}"/>
              </a:ext>
            </a:extLst>
          </p:cNvPr>
          <p:cNvSpPr/>
          <p:nvPr userDrawn="1"/>
        </p:nvSpPr>
        <p:spPr>
          <a:xfrm>
            <a:off x="9201803" y="4828104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766AC-7749-423D-87F4-9D9C9A62A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81" y="817023"/>
            <a:ext cx="64156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4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ayle\AppData\Local\Microsoft\Windows\INetCache\IE\KWTJXO12\502557437[1]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r="26377"/>
          <a:stretch/>
        </p:blipFill>
        <p:spPr bwMode="auto">
          <a:xfrm>
            <a:off x="369638" y="876749"/>
            <a:ext cx="3522006" cy="2820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4350811" y="704777"/>
            <a:ext cx="78411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Think back to the last time a strong rain storm came through your town.  If you are able, talk with a partner about that storm and compile a list of places you saw lots of runoff.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Next think about the last time it rained very gently for a short time. Together make a list of places you saw runoff.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Were your two lists similar? Different?  Why do you think they were similar/different?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A489F-6B8D-6849-BBBC-812EF0932962}"/>
              </a:ext>
            </a:extLst>
          </p:cNvPr>
          <p:cNvSpPr txBox="1"/>
          <p:nvPr userDrawn="1"/>
        </p:nvSpPr>
        <p:spPr>
          <a:xfrm>
            <a:off x="93604" y="4087147"/>
            <a:ext cx="425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</a:rPr>
              <a:t>Note: If you are not able to talk with a partner, discuss the difference in type of runoff you have seen. </a:t>
            </a:r>
          </a:p>
        </p:txBody>
      </p:sp>
    </p:spTree>
    <p:extLst>
      <p:ext uri="{BB962C8B-B14F-4D97-AF65-F5344CB8AC3E}">
        <p14:creationId xmlns:p14="http://schemas.microsoft.com/office/powerpoint/2010/main" val="39896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492004" y="0"/>
            <a:ext cx="5029200" cy="54864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3512565" y="2670884"/>
            <a:ext cx="48463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3512565" y="5033072"/>
            <a:ext cx="4846320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Presented by Kesler Science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71" y="0"/>
            <a:ext cx="5022592" cy="3348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7CAB9-BD76-4399-8D1B-02530FF1A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5" r="8571"/>
          <a:stretch/>
        </p:blipFill>
        <p:spPr>
          <a:xfrm>
            <a:off x="8627654" y="1005840"/>
            <a:ext cx="3492029" cy="347472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401EE6-308D-4DCD-B262-955CB2A2F38C}"/>
              </a:ext>
            </a:extLst>
          </p:cNvPr>
          <p:cNvGrpSpPr/>
          <p:nvPr userDrawn="1"/>
        </p:nvGrpSpPr>
        <p:grpSpPr>
          <a:xfrm>
            <a:off x="72316" y="981937"/>
            <a:ext cx="3313238" cy="3522526"/>
            <a:chOff x="72316" y="981937"/>
            <a:chExt cx="3313238" cy="35225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D7495E-5AFA-4EB4-9292-46E13B7F8E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7" t="34366" r="34731" b="8882"/>
            <a:stretch/>
          </p:blipFill>
          <p:spPr>
            <a:xfrm>
              <a:off x="72316" y="981937"/>
              <a:ext cx="3313238" cy="35225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748903-3342-4000-B3DB-7F2BFB64F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" r="4755"/>
            <a:stretch/>
          </p:blipFill>
          <p:spPr>
            <a:xfrm>
              <a:off x="72317" y="981937"/>
              <a:ext cx="3313237" cy="35225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C4E3A9-C3A5-4F75-87F3-D0C77F4A6AAB}"/>
              </a:ext>
            </a:extLst>
          </p:cNvPr>
          <p:cNvGrpSpPr/>
          <p:nvPr userDrawn="1"/>
        </p:nvGrpSpPr>
        <p:grpSpPr>
          <a:xfrm>
            <a:off x="72316" y="255034"/>
            <a:ext cx="383815" cy="383815"/>
            <a:chOff x="245327" y="410956"/>
            <a:chExt cx="383815" cy="3838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7D9B6F-F7F5-46B7-98D9-AD159B5DA077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ABA2B9-44F3-4A8D-AE3A-9B6916E759B8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7837C2-6891-43AD-9493-97773C545976}"/>
              </a:ext>
            </a:extLst>
          </p:cNvPr>
          <p:cNvGrpSpPr/>
          <p:nvPr userDrawn="1"/>
        </p:nvGrpSpPr>
        <p:grpSpPr>
          <a:xfrm>
            <a:off x="685210" y="234637"/>
            <a:ext cx="404212" cy="404212"/>
            <a:chOff x="1050970" y="3562862"/>
            <a:chExt cx="404212" cy="404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DA56B4-807B-4EFF-91E3-A14DD269D641}"/>
                </a:ext>
              </a:extLst>
            </p:cNvPr>
            <p:cNvSpPr/>
            <p:nvPr userDrawn="1"/>
          </p:nvSpPr>
          <p:spPr>
            <a:xfrm>
              <a:off x="1050970" y="3562862"/>
              <a:ext cx="404212" cy="404212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18" name="Graphic 17" descr="Umbrella">
              <a:extLst>
                <a:ext uri="{FF2B5EF4-FFF2-40B4-BE49-F238E27FC236}">
                  <a16:creationId xmlns:a16="http://schemas.microsoft.com/office/drawing/2014/main" id="{A0646D30-2194-4243-B6D2-02AEC7181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169" y="3573061"/>
              <a:ext cx="383814" cy="3838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4B4916-64D5-45B2-B7C1-D801517C5F10}"/>
              </a:ext>
            </a:extLst>
          </p:cNvPr>
          <p:cNvGrpSpPr/>
          <p:nvPr userDrawn="1"/>
        </p:nvGrpSpPr>
        <p:grpSpPr>
          <a:xfrm>
            <a:off x="1318501" y="230345"/>
            <a:ext cx="383814" cy="412795"/>
            <a:chOff x="124747" y="271829"/>
            <a:chExt cx="383814" cy="4127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75C6CC-B96C-4251-9CFA-F8DE12830152}"/>
                </a:ext>
              </a:extLst>
            </p:cNvPr>
            <p:cNvSpPr/>
            <p:nvPr userDrawn="1"/>
          </p:nvSpPr>
          <p:spPr>
            <a:xfrm>
              <a:off x="124747" y="300810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21" name="Graphic 20" descr="Mountains">
              <a:extLst>
                <a:ext uri="{FF2B5EF4-FFF2-40B4-BE49-F238E27FC236}">
                  <a16:creationId xmlns:a16="http://schemas.microsoft.com/office/drawing/2014/main" id="{F41402AB-3734-49BA-9D95-F1A3A2216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2219" y="271829"/>
              <a:ext cx="349216" cy="34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841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Look Layout">
    <p:bg>
      <p:bgPr>
        <a:gradFill>
          <a:gsLst>
            <a:gs pos="0">
              <a:schemeClr val="accent3">
                <a:alpha val="25000"/>
              </a:schemeClr>
            </a:gs>
            <a:gs pos="100000">
              <a:schemeClr val="accent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6679A9-0BFA-A747-A5E7-B39E8D3034D5}"/>
              </a:ext>
            </a:extLst>
          </p:cNvPr>
          <p:cNvSpPr txBox="1">
            <a:spLocks/>
          </p:cNvSpPr>
          <p:nvPr userDrawn="1"/>
        </p:nvSpPr>
        <p:spPr>
          <a:xfrm>
            <a:off x="159196" y="865718"/>
            <a:ext cx="3985121" cy="4620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Match stage of the water cycle to its correct description.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indent="0" algn="ctr"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Draw an arrow from the structure to the correct function.</a:t>
            </a:r>
          </a:p>
          <a:p>
            <a:pPr marL="12700" indent="0" algn="ctr">
              <a:buNone/>
              <a:tabLst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indent="0" algn="ctr"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 to Insert&gt;Shapes&gt; and choose the arrow tool.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 Regular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C73ED8-B5A7-D444-B97B-E83714B54865}"/>
              </a:ext>
            </a:extLst>
          </p:cNvPr>
          <p:cNvSpPr/>
          <p:nvPr userDrawn="1"/>
        </p:nvSpPr>
        <p:spPr>
          <a:xfrm>
            <a:off x="4667266" y="561925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evaporation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0970C-9E44-A548-AF50-99B6C5E28E20}"/>
              </a:ext>
            </a:extLst>
          </p:cNvPr>
          <p:cNvSpPr/>
          <p:nvPr userDrawn="1"/>
        </p:nvSpPr>
        <p:spPr>
          <a:xfrm>
            <a:off x="9166653" y="3242709"/>
            <a:ext cx="2623173" cy="884213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Water released from clouds in the form of rain, freezing rain, sleet, snow and hail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2FFB9-99AA-D64F-8D81-EEFC663C4CBB}"/>
              </a:ext>
            </a:extLst>
          </p:cNvPr>
          <p:cNvSpPr/>
          <p:nvPr userDrawn="1"/>
        </p:nvSpPr>
        <p:spPr>
          <a:xfrm>
            <a:off x="9166653" y="1301290"/>
            <a:ext cx="2623173" cy="629612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Process by which water changes from a liquid to a gas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F0CB7-165B-1E4B-BE03-22364B59C427}"/>
              </a:ext>
            </a:extLst>
          </p:cNvPr>
          <p:cNvSpPr/>
          <p:nvPr userDrawn="1"/>
        </p:nvSpPr>
        <p:spPr>
          <a:xfrm>
            <a:off x="9166653" y="271823"/>
            <a:ext cx="2623173" cy="884213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Precipitation that did not get absorbed into soil, or evaporate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AEAA4F-82A1-5141-AEB4-FDE75700DEA8}"/>
              </a:ext>
            </a:extLst>
          </p:cNvPr>
          <p:cNvSpPr/>
          <p:nvPr userDrawn="1"/>
        </p:nvSpPr>
        <p:spPr>
          <a:xfrm>
            <a:off x="9166654" y="4331739"/>
            <a:ext cx="2623173" cy="738664"/>
          </a:xfrm>
          <a:prstGeom prst="rect">
            <a:avLst/>
          </a:prstGeom>
          <a:solidFill>
            <a:srgbClr val="9CDCE2"/>
          </a:solidFill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Process in which water vapor in the air is changed into liquid water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D5A5A-5015-F24B-A48A-9F0E1748A1B9}"/>
              </a:ext>
            </a:extLst>
          </p:cNvPr>
          <p:cNvSpPr/>
          <p:nvPr userDrawn="1"/>
        </p:nvSpPr>
        <p:spPr>
          <a:xfrm>
            <a:off x="9166653" y="2195061"/>
            <a:ext cx="2623173" cy="867930"/>
          </a:xfrm>
          <a:prstGeom prst="rect">
            <a:avLst/>
          </a:prstGeom>
          <a:solidFill>
            <a:srgbClr val="9CDCE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The downward process of moving water from the land surface into soil or porous rock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A4137C-18FE-A846-BE6A-54B7603C1125}"/>
              </a:ext>
            </a:extLst>
          </p:cNvPr>
          <p:cNvSpPr/>
          <p:nvPr userDrawn="1"/>
        </p:nvSpPr>
        <p:spPr>
          <a:xfrm>
            <a:off x="4667266" y="3490663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condensation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D06C6F-A389-6A4D-B907-C68005D32BA8}"/>
              </a:ext>
            </a:extLst>
          </p:cNvPr>
          <p:cNvSpPr/>
          <p:nvPr userDrawn="1"/>
        </p:nvSpPr>
        <p:spPr>
          <a:xfrm>
            <a:off x="4667266" y="1553257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runoff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14C102-D1A9-1945-B5EF-78BC7657B3D3}"/>
              </a:ext>
            </a:extLst>
          </p:cNvPr>
          <p:cNvSpPr/>
          <p:nvPr userDrawn="1"/>
        </p:nvSpPr>
        <p:spPr>
          <a:xfrm>
            <a:off x="4667266" y="4506917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precipitation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0CF6E4-8931-AA46-B7FC-6DD5DE29FA40}"/>
              </a:ext>
            </a:extLst>
          </p:cNvPr>
          <p:cNvSpPr/>
          <p:nvPr userDrawn="1"/>
        </p:nvSpPr>
        <p:spPr>
          <a:xfrm>
            <a:off x="4667266" y="2474410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infiltration</a:t>
            </a:r>
          </a:p>
        </p:txBody>
      </p:sp>
    </p:spTree>
    <p:extLst>
      <p:ext uri="{BB962C8B-B14F-4D97-AF65-F5344CB8AC3E}">
        <p14:creationId xmlns:p14="http://schemas.microsoft.com/office/powerpoint/2010/main" val="2647447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C70430-C005-4C76-9147-3F060802A61F}"/>
              </a:ext>
            </a:extLst>
          </p:cNvPr>
          <p:cNvSpPr/>
          <p:nvPr userDrawn="1"/>
        </p:nvSpPr>
        <p:spPr>
          <a:xfrm>
            <a:off x="274319" y="970895"/>
            <a:ext cx="70015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Explain the difference between groundwater and runoff. Then describe how groundwater can become runoff or how runoff can become groundwater.</a:t>
            </a:r>
          </a:p>
        </p:txBody>
      </p:sp>
      <p:pic>
        <p:nvPicPr>
          <p:cNvPr id="8" name="Picture 7" descr="A close up of a rock&#10;&#10;Description automatically generated">
            <a:extLst>
              <a:ext uri="{FF2B5EF4-FFF2-40B4-BE49-F238E27FC236}">
                <a16:creationId xmlns:a16="http://schemas.microsoft.com/office/drawing/2014/main" id="{2925CAA2-972A-47AE-8EE7-EC709D25D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49" y="906780"/>
            <a:ext cx="4383170" cy="2956560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330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Image result for glaciers">
            <a:extLst>
              <a:ext uri="{FF2B5EF4-FFF2-40B4-BE49-F238E27FC236}">
                <a16:creationId xmlns:a16="http://schemas.microsoft.com/office/drawing/2014/main" id="{1D81EB4B-B488-4A64-B731-175F7D6F4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79" y="2743200"/>
            <a:ext cx="2904491" cy="2471908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BED8C2-5FDF-468A-A69F-A631E439D2B4}"/>
              </a:ext>
            </a:extLst>
          </p:cNvPr>
          <p:cNvSpPr/>
          <p:nvPr userDrawn="1"/>
        </p:nvSpPr>
        <p:spPr>
          <a:xfrm>
            <a:off x="274319" y="1986558"/>
            <a:ext cx="5977961" cy="329410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27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1C6737-B9E1-4D86-B334-4A00E1AC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9959" r="46250" b="12522"/>
          <a:stretch/>
        </p:blipFill>
        <p:spPr>
          <a:xfrm>
            <a:off x="25174" y="2574518"/>
            <a:ext cx="2560320" cy="26070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BED8C2-5FDF-468A-A69F-A631E439D2B4}"/>
              </a:ext>
            </a:extLst>
          </p:cNvPr>
          <p:cNvSpPr/>
          <p:nvPr userDrawn="1"/>
        </p:nvSpPr>
        <p:spPr>
          <a:xfrm>
            <a:off x="6096000" y="2123390"/>
            <a:ext cx="5977961" cy="329410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515E329-E8DB-4517-991B-1B55C9AEEFE0}"/>
              </a:ext>
            </a:extLst>
          </p:cNvPr>
          <p:cNvSpPr/>
          <p:nvPr userDrawn="1"/>
        </p:nvSpPr>
        <p:spPr>
          <a:xfrm>
            <a:off x="2228851" y="687020"/>
            <a:ext cx="4579645" cy="2872740"/>
          </a:xfrm>
          <a:prstGeom prst="wedgeEllipseCallout">
            <a:avLst>
              <a:gd name="adj1" fmla="val -65088"/>
              <a:gd name="adj2" fmla="val 4560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C70430-C005-4C76-9147-3F060802A61F}"/>
              </a:ext>
            </a:extLst>
          </p:cNvPr>
          <p:cNvSpPr/>
          <p:nvPr userDrawn="1"/>
        </p:nvSpPr>
        <p:spPr>
          <a:xfrm>
            <a:off x="2758963" y="545067"/>
            <a:ext cx="4173740" cy="3156645"/>
          </a:xfrm>
          <a:prstGeom prst="roundRect">
            <a:avLst>
              <a:gd name="adj" fmla="val 46877"/>
            </a:avLst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“On the way to the bus stop this morning there was a big puddle on the sidewalk. When I got home this afternoon, the puddle was gone. It’s like magic! The water disappeared forever.”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BF536-37E2-4DE5-A916-0921BE440276}"/>
              </a:ext>
            </a:extLst>
          </p:cNvPr>
          <p:cNvSpPr/>
          <p:nvPr userDrawn="1"/>
        </p:nvSpPr>
        <p:spPr>
          <a:xfrm>
            <a:off x="6576060" y="692229"/>
            <a:ext cx="5270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True or 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778F4-8E0A-4FAC-AC86-A5617180ACEA}"/>
              </a:ext>
            </a:extLst>
          </p:cNvPr>
          <p:cNvSpPr/>
          <p:nvPr userDrawn="1"/>
        </p:nvSpPr>
        <p:spPr>
          <a:xfrm>
            <a:off x="6878546" y="1407810"/>
            <a:ext cx="5038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Explain your answer.</a:t>
            </a:r>
          </a:p>
        </p:txBody>
      </p:sp>
    </p:spTree>
    <p:extLst>
      <p:ext uri="{BB962C8B-B14F-4D97-AF65-F5344CB8AC3E}">
        <p14:creationId xmlns:p14="http://schemas.microsoft.com/office/powerpoint/2010/main" val="1472773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ater&#10;&#10;Description automatically generated">
            <a:extLst>
              <a:ext uri="{FF2B5EF4-FFF2-40B4-BE49-F238E27FC236}">
                <a16:creationId xmlns:a16="http://schemas.microsoft.com/office/drawing/2014/main" id="{040356F8-4C1C-40E4-898F-6F4BD1697D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3" y="1353770"/>
            <a:ext cx="7353707" cy="413263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BED8C2-5FDF-468A-A69F-A631E439D2B4}"/>
              </a:ext>
            </a:extLst>
          </p:cNvPr>
          <p:cNvSpPr/>
          <p:nvPr userDrawn="1"/>
        </p:nvSpPr>
        <p:spPr>
          <a:xfrm>
            <a:off x="459654" y="984796"/>
            <a:ext cx="4099559" cy="413263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6B887-71BF-437A-9DF0-F3F2D99D16E4}"/>
              </a:ext>
            </a:extLst>
          </p:cNvPr>
          <p:cNvSpPr/>
          <p:nvPr userDrawn="1"/>
        </p:nvSpPr>
        <p:spPr>
          <a:xfrm>
            <a:off x="4732023" y="9847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Is there more, less, or the same amount of water on Earth as there was a 2000 years ago? Explain your answer.</a:t>
            </a:r>
          </a:p>
        </p:txBody>
      </p:sp>
    </p:spTree>
    <p:extLst>
      <p:ext uri="{BB962C8B-B14F-4D97-AF65-F5344CB8AC3E}">
        <p14:creationId xmlns:p14="http://schemas.microsoft.com/office/powerpoint/2010/main" val="2079390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159F9-1400-4DBA-8CAE-3FD2FE194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4755"/>
          <a:stretch/>
        </p:blipFill>
        <p:spPr>
          <a:xfrm>
            <a:off x="10649786" y="0"/>
            <a:ext cx="1466014" cy="1558619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2E96EA-94DB-4EC2-B8CC-43D684C1D83F}"/>
              </a:ext>
            </a:extLst>
          </p:cNvPr>
          <p:cNvSpPr/>
          <p:nvPr userDrawn="1"/>
        </p:nvSpPr>
        <p:spPr>
          <a:xfrm>
            <a:off x="4543425" y="19800"/>
            <a:ext cx="757237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Give your best answer to...</a:t>
            </a:r>
            <a:b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How does water continually cycle among land, 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oceans, and atmosphere?</a:t>
            </a: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What forms does water take through this cycle?</a:t>
            </a: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How is the water cycle affected by the Sun and gravity?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513D97-490B-44B5-867D-55A05FC5D8DC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687438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78505-A0ED-4A2F-B1EE-AFCE03DCD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4755"/>
          <a:stretch/>
        </p:blipFill>
        <p:spPr>
          <a:xfrm>
            <a:off x="6878947" y="1"/>
            <a:ext cx="5160427" cy="5486399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4739896" y="619798"/>
            <a:ext cx="6550956" cy="290848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Can you</a:t>
            </a:r>
            <a:r>
              <a:rPr kumimoji="0" lang="is-I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Describe how water continually cycles among land, ocean and atmosphere?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Identify the forms water takes through this cycle?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Describe how the sun and gravity affect this cycle?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3756D-D4F5-405D-AF6F-EB483FE39213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974093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C75C0A-823E-4301-80B2-57CDFD64CD77}"/>
              </a:ext>
            </a:extLst>
          </p:cNvPr>
          <p:cNvSpPr/>
          <p:nvPr userDrawn="1"/>
        </p:nvSpPr>
        <p:spPr>
          <a:xfrm>
            <a:off x="0" y="2249413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Still have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DB70D-2861-44B1-B290-22BAD61EB16B}"/>
              </a:ext>
            </a:extLst>
          </p:cNvPr>
          <p:cNvSpPr txBox="1"/>
          <p:nvPr userDrawn="1"/>
        </p:nvSpPr>
        <p:spPr>
          <a:xfrm>
            <a:off x="4467109" y="648771"/>
            <a:ext cx="7660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Which essential questions do you still need help to understand?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8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65330-0079-476E-A4B8-06D7A9EEB0F7}"/>
              </a:ext>
            </a:extLst>
          </p:cNvPr>
          <p:cNvSpPr/>
          <p:nvPr userDrawn="1"/>
        </p:nvSpPr>
        <p:spPr>
          <a:xfrm flipH="1">
            <a:off x="5921479" y="1280042"/>
            <a:ext cx="5929161" cy="3200400"/>
          </a:xfrm>
          <a:prstGeom prst="rect">
            <a:avLst/>
          </a:prstGeom>
          <a:solidFill>
            <a:srgbClr val="68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E2B57F-392D-484F-ABDA-284F46603205}"/>
              </a:ext>
            </a:extLst>
          </p:cNvPr>
          <p:cNvSpPr txBox="1">
            <a:spLocks/>
          </p:cNvSpPr>
          <p:nvPr userDrawn="1"/>
        </p:nvSpPr>
        <p:spPr>
          <a:xfrm flipH="1">
            <a:off x="6184721" y="1248282"/>
            <a:ext cx="5723069" cy="49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Essential Questions: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330F8-A677-434D-8AF6-9B9FE5BBD2CF}"/>
              </a:ext>
            </a:extLst>
          </p:cNvPr>
          <p:cNvSpPr txBox="1"/>
          <p:nvPr userDrawn="1"/>
        </p:nvSpPr>
        <p:spPr>
          <a:xfrm>
            <a:off x="321013" y="136187"/>
            <a:ext cx="360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Reflect on the Essential Questions before you dive in…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A4A41-DFF7-48C0-94B2-C5A607372B27}"/>
              </a:ext>
            </a:extLst>
          </p:cNvPr>
          <p:cNvSpPr txBox="1"/>
          <p:nvPr userDrawn="1"/>
        </p:nvSpPr>
        <p:spPr>
          <a:xfrm>
            <a:off x="321013" y="960928"/>
            <a:ext cx="360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1. If you were quizzed today, which questions would you know the answers to already?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80C8D-DC47-42A6-9CA5-77F3F90DFCD0}"/>
              </a:ext>
            </a:extLst>
          </p:cNvPr>
          <p:cNvSpPr txBox="1"/>
          <p:nvPr userDrawn="1"/>
        </p:nvSpPr>
        <p:spPr>
          <a:xfrm>
            <a:off x="321012" y="2956766"/>
            <a:ext cx="360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2. Which questions would you need to learn more about to answer confidently?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44A9B-7C8A-4245-A9AB-F428F43E0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4366" r="41831" b="8882"/>
          <a:stretch/>
        </p:blipFill>
        <p:spPr>
          <a:xfrm>
            <a:off x="4383769" y="1280042"/>
            <a:ext cx="1560827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1E49E-4DC4-443A-9CBC-E90FD90779F9}"/>
              </a:ext>
            </a:extLst>
          </p:cNvPr>
          <p:cNvSpPr txBox="1"/>
          <p:nvPr userDrawn="1"/>
        </p:nvSpPr>
        <p:spPr>
          <a:xfrm>
            <a:off x="6149183" y="1741231"/>
            <a:ext cx="363190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does water continually cycle among land, oceans, and atmosphere?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forms does water take through this cycle?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is the water cycle affected by the Sun and gravity?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6AE612-D2F2-423C-964F-25BB270D196B}"/>
              </a:ext>
            </a:extLst>
          </p:cNvPr>
          <p:cNvGrpSpPr/>
          <p:nvPr userDrawn="1"/>
        </p:nvGrpSpPr>
        <p:grpSpPr>
          <a:xfrm>
            <a:off x="9672815" y="1280042"/>
            <a:ext cx="2418601" cy="3200400"/>
            <a:chOff x="9617617" y="1280042"/>
            <a:chExt cx="2418601" cy="3200400"/>
          </a:xfrm>
        </p:grpSpPr>
        <p:pic>
          <p:nvPicPr>
            <p:cNvPr id="22" name="Picture 2" descr="Image result for evaporation">
              <a:extLst>
                <a:ext uri="{FF2B5EF4-FFF2-40B4-BE49-F238E27FC236}">
                  <a16:creationId xmlns:a16="http://schemas.microsoft.com/office/drawing/2014/main" id="{75B247B9-B4D3-421B-B5E8-044BF2F46BE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30"/>
            <a:stretch/>
          </p:blipFill>
          <p:spPr bwMode="auto">
            <a:xfrm>
              <a:off x="9617618" y="1280042"/>
              <a:ext cx="24186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D1DE45-90F2-4CE3-807B-89F3C3CE97F0}"/>
                </a:ext>
              </a:extLst>
            </p:cNvPr>
            <p:cNvSpPr/>
            <p:nvPr userDrawn="1"/>
          </p:nvSpPr>
          <p:spPr>
            <a:xfrm>
              <a:off x="9617617" y="2812213"/>
              <a:ext cx="617007" cy="402148"/>
            </a:xfrm>
            <a:prstGeom prst="rect">
              <a:avLst/>
            </a:prstGeom>
            <a:solidFill>
              <a:srgbClr val="01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58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4560849" y="1055171"/>
            <a:ext cx="7393258" cy="24724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Energy breaks bonds that hold water molecules together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Molecules move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fast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at boiling point 212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F/100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Molecules move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slow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at freezing point 32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F/0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</a:p>
        </p:txBody>
      </p:sp>
      <p:pic>
        <p:nvPicPr>
          <p:cNvPr id="7" name="Picture 4" descr="Image result for evaporatio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5195"/>
          <a:stretch/>
        </p:blipFill>
        <p:spPr bwMode="auto">
          <a:xfrm>
            <a:off x="204343" y="896967"/>
            <a:ext cx="3903979" cy="35468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E4E4A-6BDA-4ECF-931C-5D3438407C61}"/>
              </a:ext>
            </a:extLst>
          </p:cNvPr>
          <p:cNvSpPr txBox="1"/>
          <p:nvPr userDrawn="1"/>
        </p:nvSpPr>
        <p:spPr>
          <a:xfrm>
            <a:off x="204342" y="3520441"/>
            <a:ext cx="3903979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Heat (energy) from the sun is necessary for evaporation to occur.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A7650-972E-4AFD-BDA2-C5A614F6677E}"/>
              </a:ext>
            </a:extLst>
          </p:cNvPr>
          <p:cNvSpPr txBox="1"/>
          <p:nvPr userDrawn="1"/>
        </p:nvSpPr>
        <p:spPr>
          <a:xfrm>
            <a:off x="4930698" y="3695874"/>
            <a:ext cx="609971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What determines how fast or slow molecules move?</a:t>
            </a:r>
          </a:p>
        </p:txBody>
      </p:sp>
    </p:spTree>
    <p:extLst>
      <p:ext uri="{BB962C8B-B14F-4D97-AF65-F5344CB8AC3E}">
        <p14:creationId xmlns:p14="http://schemas.microsoft.com/office/powerpoint/2010/main" val="14302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56117" y="284118"/>
            <a:ext cx="3947532" cy="33701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Atmosphere</a:t>
            </a:r>
            <a:endParaRPr kumimoji="0" lang="en-US" sz="22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Superhighway used to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transport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water around the globe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and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</p:txBody>
      </p:sp>
      <p:pic>
        <p:nvPicPr>
          <p:cNvPr id="6" name="Picture 2" descr="Image result for water vapor in atmospher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5" y="860372"/>
            <a:ext cx="6216278" cy="4114800"/>
          </a:xfrm>
          <a:prstGeom prst="rect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458CB-DEDF-40D4-B490-563FC8EF6462}"/>
              </a:ext>
            </a:extLst>
          </p:cNvPr>
          <p:cNvSpPr txBox="1"/>
          <p:nvPr userDrawn="1"/>
        </p:nvSpPr>
        <p:spPr>
          <a:xfrm>
            <a:off x="156117" y="3392661"/>
            <a:ext cx="3947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What two processes help the atmosphere transport water around the globe?</a:t>
            </a:r>
          </a:p>
        </p:txBody>
      </p:sp>
    </p:spTree>
    <p:extLst>
      <p:ext uri="{BB962C8B-B14F-4D97-AF65-F5344CB8AC3E}">
        <p14:creationId xmlns:p14="http://schemas.microsoft.com/office/powerpoint/2010/main" val="3972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 userDrawn="1"/>
        </p:nvSpPr>
        <p:spPr>
          <a:xfrm>
            <a:off x="155575" y="549873"/>
            <a:ext cx="3970376" cy="33265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Ice, snow, or groundwater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locked up in its present state for a relatively long period of time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and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infiltration</a:t>
            </a:r>
          </a:p>
        </p:txBody>
      </p:sp>
      <p:pic>
        <p:nvPicPr>
          <p:cNvPr id="17" name="Picture 2" descr="Image result for runo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654" y="2234665"/>
            <a:ext cx="3722574" cy="2799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glacier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478">
            <a:off x="8540775" y="907010"/>
            <a:ext cx="3147112" cy="2678394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5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8134232" y="300382"/>
            <a:ext cx="3792724" cy="352404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 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changes from a liquid to a gas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Primary pathway that water moves from the liquid state back into the water cycle as water vapor</a:t>
            </a:r>
          </a:p>
        </p:txBody>
      </p:sp>
      <p:pic>
        <p:nvPicPr>
          <p:cNvPr id="6" name="Picture 2" descr="Image result for evaporati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94" y="1657150"/>
            <a:ext cx="4703107" cy="2362996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9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8040029" y="304468"/>
            <a:ext cx="4003287" cy="41703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Condensation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Process in which water vapor in the air is changed into liquid water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Loss of energy allows water molecules to bond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Forms clouds, fog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How does water change state in condensation?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CB59D3-AD9B-4F12-A5D5-031BEF2EA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145" y="1164425"/>
            <a:ext cx="5809992" cy="3310415"/>
          </a:xfrm>
          <a:prstGeom prst="rect">
            <a:avLst/>
          </a:prstGeom>
          <a:ln>
            <a:noFill/>
          </a:ln>
          <a:effectLst>
            <a:outerShdw blurRad="292100" dist="139700" dir="81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59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0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4.png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1CC813-1CBD-48D1-BFB0-18E7EEA13DEC}"/>
              </a:ext>
            </a:extLst>
          </p:cNvPr>
          <p:cNvSpPr txBox="1"/>
          <p:nvPr userDrawn="1"/>
        </p:nvSpPr>
        <p:spPr>
          <a:xfrm>
            <a:off x="9405257" y="5240179"/>
            <a:ext cx="2786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2"/>
                </a:solidFill>
                <a:latin typeface="Verdana" panose="020B0604030504040204" pitchFamily="34" charset="0"/>
              </a:rPr>
              <a:t>Vers</a:t>
            </a:r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. 08/2020   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817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814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DB86FB-88F1-4DFB-9F8F-0BF9C22E601C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F3A32F"/>
          </a:solidFill>
          <a:ln>
            <a:solidFill>
              <a:srgbClr val="F3A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Verdana" panose="020B0604030504040204" pitchFamily="34" charset="0"/>
              </a:rPr>
              <a:t>Last Look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91B6FC-EFB4-4050-879B-F2069C62C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8" b="50701"/>
          <a:stretch/>
        </p:blipFill>
        <p:spPr>
          <a:xfrm>
            <a:off x="37514" y="64008"/>
            <a:ext cx="1023631" cy="55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19554-6806-4335-BEE0-49FA2E6D5CAD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F7016-1385-584B-824F-5B4F6B3EFDBC}"/>
              </a:ext>
            </a:extLst>
          </p:cNvPr>
          <p:cNvSpPr/>
          <p:nvPr userDrawn="1"/>
        </p:nvSpPr>
        <p:spPr>
          <a:xfrm>
            <a:off x="4309162" y="0"/>
            <a:ext cx="788283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0A32-FA66-C148-A300-596ED0D6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t="2866" r="2277" b="2157"/>
          <a:stretch/>
        </p:blipFill>
        <p:spPr>
          <a:xfrm>
            <a:off x="4308972" y="0"/>
            <a:ext cx="7882838" cy="55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0D5087-9220-4391-9B77-67DA9292A56F}"/>
              </a:ext>
            </a:extLst>
          </p:cNvPr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593B4"/>
          </a:solidFill>
          <a:ln>
            <a:solidFill>
              <a:srgbClr val="359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C2B3C-5EFE-4AF6-9226-3508E47BB7B1}"/>
              </a:ext>
            </a:extLst>
          </p:cNvPr>
          <p:cNvSpPr txBox="1">
            <a:spLocks/>
          </p:cNvSpPr>
          <p:nvPr userDrawn="1"/>
        </p:nvSpPr>
        <p:spPr>
          <a:xfrm>
            <a:off x="896829" y="-19768"/>
            <a:ext cx="5958123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Think About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CD87-DED0-4CDB-83EB-703322F3D4E9}"/>
              </a:ext>
            </a:extLst>
          </p:cNvPr>
          <p:cNvSpPr txBox="1"/>
          <p:nvPr userDrawn="1"/>
        </p:nvSpPr>
        <p:spPr>
          <a:xfrm>
            <a:off x="3996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51FA0F-1134-40B9-BCA5-ED566EB31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-2213" r="10025" b="53646"/>
          <a:stretch/>
        </p:blipFill>
        <p:spPr>
          <a:xfrm>
            <a:off x="71524" y="81635"/>
            <a:ext cx="825305" cy="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48" r:id="rId2"/>
    <p:sldLayoutId id="21474838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193CEF-E856-424A-B662-7B04520B6136}"/>
              </a:ext>
            </a:extLst>
          </p:cNvPr>
          <p:cNvSpPr/>
          <p:nvPr userDrawn="1"/>
        </p:nvSpPr>
        <p:spPr>
          <a:xfrm>
            <a:off x="-1" y="0"/>
            <a:ext cx="4309353" cy="5486399"/>
          </a:xfrm>
          <a:prstGeom prst="rect">
            <a:avLst/>
          </a:prstGeom>
          <a:solidFill>
            <a:srgbClr val="0C3956"/>
          </a:solidFill>
          <a:ln>
            <a:solidFill>
              <a:srgbClr val="0C3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F010E-C14F-458A-8C0E-845B96FCD2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4" y="889150"/>
            <a:ext cx="1079582" cy="10795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38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34" r:id="rId2"/>
    <p:sldLayoutId id="21474838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2" y="5257800"/>
            <a:ext cx="10582656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10347649" y="5254173"/>
            <a:ext cx="1844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8C2238-D40E-4106-9866-A3D20CAF4C9E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820" r:id="rId2"/>
    <p:sldLayoutId id="2147483822" r:id="rId3"/>
    <p:sldLayoutId id="2147483828" r:id="rId4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4" y="153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4" r:id="rId2"/>
    <p:sldLayoutId id="2147483829" r:id="rId3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10406334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0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6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6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2" r:id="rId2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0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-3712" y="-7681"/>
            <a:ext cx="8229600" cy="52478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675" y="5240178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5" y="-3273"/>
            <a:ext cx="12191999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10863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0" y="525779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2243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21" r:id="rId8"/>
    <p:sldLayoutId id="2147483831" r:id="rId9"/>
    <p:sldLayoutId id="2147483847" r:id="rId10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230464-88EE-43E6-A4B3-F8AAF2373108}"/>
              </a:ext>
            </a:extLst>
          </p:cNvPr>
          <p:cNvSpPr/>
          <p:nvPr userDrawn="1"/>
        </p:nvSpPr>
        <p:spPr>
          <a:xfrm>
            <a:off x="2528" y="0"/>
            <a:ext cx="4306824" cy="5486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9CC5A-52DA-4412-922E-5F82495B4DBE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16496F"/>
          </a:solidFill>
          <a:ln>
            <a:solidFill>
              <a:srgbClr val="164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</a:rPr>
              <a:t>Quick Action: INB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6FDD2-51EF-4ED4-B264-557A90876473}"/>
              </a:ext>
            </a:extLst>
          </p:cNvPr>
          <p:cNvSpPr txBox="1"/>
          <p:nvPr userDrawn="1"/>
        </p:nvSpPr>
        <p:spPr>
          <a:xfrm>
            <a:off x="10559578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3284E9-7434-4837-96DC-9DA19958A0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6136"/>
            <a:ext cx="533527" cy="533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047900-37D3-4140-A4F9-F3477B8D1A54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34445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3" r:id="rId2"/>
    <p:sldLayoutId id="2147483827" r:id="rId3"/>
    <p:sldLayoutId id="214748383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2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49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DDE647-C9E9-42BC-B6B0-B7010935B9A3}"/>
              </a:ext>
            </a:extLst>
          </p:cNvPr>
          <p:cNvSpPr/>
          <p:nvPr/>
        </p:nvSpPr>
        <p:spPr>
          <a:xfrm>
            <a:off x="735666" y="1157932"/>
            <a:ext cx="362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9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01709C-D1B5-4840-858C-E9610A124BD7}"/>
              </a:ext>
            </a:extLst>
          </p:cNvPr>
          <p:cNvSpPr txBox="1"/>
          <p:nvPr/>
        </p:nvSpPr>
        <p:spPr>
          <a:xfrm>
            <a:off x="111380" y="2949367"/>
            <a:ext cx="403770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DFC3C-E754-B848-A811-64B8FA8EA03C}"/>
              </a:ext>
            </a:extLst>
          </p:cNvPr>
          <p:cNvSpPr txBox="1"/>
          <p:nvPr/>
        </p:nvSpPr>
        <p:spPr>
          <a:xfrm>
            <a:off x="111380" y="4858849"/>
            <a:ext cx="403770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9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88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5192067" y="4131542"/>
            <a:ext cx="5847273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5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367612" y="4091143"/>
            <a:ext cx="343386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7B3E1-5DB0-0D4B-8680-AEF793EC1ED0}"/>
              </a:ext>
            </a:extLst>
          </p:cNvPr>
          <p:cNvSpPr txBox="1"/>
          <p:nvPr/>
        </p:nvSpPr>
        <p:spPr>
          <a:xfrm>
            <a:off x="4557650" y="2972227"/>
            <a:ext cx="7398130" cy="21598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834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8359381" y="4530609"/>
            <a:ext cx="343386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7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8504346" y="2032737"/>
            <a:ext cx="343386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408561" y="1943527"/>
            <a:ext cx="343386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0EDD8-90DB-449A-8CA5-57BE58BDB1C1}"/>
              </a:ext>
            </a:extLst>
          </p:cNvPr>
          <p:cNvSpPr txBox="1"/>
          <p:nvPr/>
        </p:nvSpPr>
        <p:spPr>
          <a:xfrm>
            <a:off x="408560" y="3930435"/>
            <a:ext cx="3433864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dirty="0"/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324920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8147506" y="4035386"/>
            <a:ext cx="379544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91F07-1CAC-42ED-9FE1-13DE634CA2D2}"/>
              </a:ext>
            </a:extLst>
          </p:cNvPr>
          <p:cNvSpPr txBox="1"/>
          <p:nvPr/>
        </p:nvSpPr>
        <p:spPr>
          <a:xfrm>
            <a:off x="7084696" y="2373868"/>
            <a:ext cx="478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3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2026B0-DC4B-1848-B7EE-547D0CB580D5}"/>
              </a:ext>
            </a:extLst>
          </p:cNvPr>
          <p:cNvSpPr/>
          <p:nvPr/>
        </p:nvSpPr>
        <p:spPr>
          <a:xfrm>
            <a:off x="628379" y="2560598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condensation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CE4084-270C-4A43-B3CD-6223627C5ACB}"/>
              </a:ext>
            </a:extLst>
          </p:cNvPr>
          <p:cNvSpPr/>
          <p:nvPr/>
        </p:nvSpPr>
        <p:spPr>
          <a:xfrm>
            <a:off x="628379" y="2963977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evaporation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4FCE-D5CC-9E46-8345-3EDBE8CFE26E}"/>
              </a:ext>
            </a:extLst>
          </p:cNvPr>
          <p:cNvSpPr/>
          <p:nvPr/>
        </p:nvSpPr>
        <p:spPr>
          <a:xfrm>
            <a:off x="628379" y="336735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precipitation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B230-0E31-9E40-9554-79F2EF41A53F}"/>
              </a:ext>
            </a:extLst>
          </p:cNvPr>
          <p:cNvSpPr/>
          <p:nvPr/>
        </p:nvSpPr>
        <p:spPr>
          <a:xfrm>
            <a:off x="628379" y="3778753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infiltration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75B95-C238-2D47-9A91-46D0392ED0EE}"/>
              </a:ext>
            </a:extLst>
          </p:cNvPr>
          <p:cNvSpPr/>
          <p:nvPr/>
        </p:nvSpPr>
        <p:spPr>
          <a:xfrm>
            <a:off x="2096097" y="3807709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groundwater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77A54-6F73-2B43-A99B-7B3A8132B725}"/>
              </a:ext>
            </a:extLst>
          </p:cNvPr>
          <p:cNvSpPr/>
          <p:nvPr/>
        </p:nvSpPr>
        <p:spPr>
          <a:xfrm>
            <a:off x="2096097" y="336735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transpiration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7AB67-2B21-FA4E-B064-279868307743}"/>
              </a:ext>
            </a:extLst>
          </p:cNvPr>
          <p:cNvSpPr/>
          <p:nvPr/>
        </p:nvSpPr>
        <p:spPr>
          <a:xfrm>
            <a:off x="2096097" y="2551923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runoff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97843-E55B-6340-A138-5182EF4E9C50}"/>
              </a:ext>
            </a:extLst>
          </p:cNvPr>
          <p:cNvSpPr/>
          <p:nvPr/>
        </p:nvSpPr>
        <p:spPr>
          <a:xfrm>
            <a:off x="2096097" y="293814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percolation</a:t>
            </a:r>
          </a:p>
        </p:txBody>
      </p:sp>
    </p:spTree>
    <p:extLst>
      <p:ext uri="{BB962C8B-B14F-4D97-AF65-F5344CB8AC3E}">
        <p14:creationId xmlns:p14="http://schemas.microsoft.com/office/powerpoint/2010/main" val="332951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22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1021875" y="4575214"/>
            <a:ext cx="5791519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9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4B52DA-8D32-44DE-95BB-AFA71D537D0C}"/>
              </a:ext>
            </a:extLst>
          </p:cNvPr>
          <p:cNvSpPr txBox="1"/>
          <p:nvPr/>
        </p:nvSpPr>
        <p:spPr>
          <a:xfrm>
            <a:off x="340995" y="2373868"/>
            <a:ext cx="575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2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38E34-16BC-AD41-8E33-EDE01A99FD65}"/>
              </a:ext>
            </a:extLst>
          </p:cNvPr>
          <p:cNvSpPr txBox="1"/>
          <p:nvPr/>
        </p:nvSpPr>
        <p:spPr>
          <a:xfrm>
            <a:off x="4557650" y="3920490"/>
            <a:ext cx="7398130" cy="12115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55314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547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8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06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034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D84ED6-971F-4496-9911-9B35860375A0}"/>
              </a:ext>
            </a:extLst>
          </p:cNvPr>
          <p:cNvSpPr txBox="1"/>
          <p:nvPr/>
        </p:nvSpPr>
        <p:spPr>
          <a:xfrm>
            <a:off x="5200650" y="1244413"/>
            <a:ext cx="6746183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ED5F3-A3C2-4C42-B81F-0128A2772E9C}"/>
              </a:ext>
            </a:extLst>
          </p:cNvPr>
          <p:cNvSpPr txBox="1"/>
          <p:nvPr/>
        </p:nvSpPr>
        <p:spPr>
          <a:xfrm>
            <a:off x="5200649" y="2993432"/>
            <a:ext cx="6746183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FB164-017A-4832-8D4C-794D3A5B5EF8}"/>
              </a:ext>
            </a:extLst>
          </p:cNvPr>
          <p:cNvSpPr txBox="1"/>
          <p:nvPr/>
        </p:nvSpPr>
        <p:spPr>
          <a:xfrm>
            <a:off x="5200649" y="4453860"/>
            <a:ext cx="6746183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AACA6-85AE-49D4-B18A-BD9CC90CFC58}"/>
              </a:ext>
            </a:extLst>
          </p:cNvPr>
          <p:cNvSpPr txBox="1"/>
          <p:nvPr/>
        </p:nvSpPr>
        <p:spPr>
          <a:xfrm>
            <a:off x="4579324" y="1312664"/>
            <a:ext cx="7377450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dirty="0"/>
              <a:t>Type your answer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56131" y="917615"/>
            <a:ext cx="44422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14146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8432" y="939917"/>
            <a:ext cx="441991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315852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86651" y="984522"/>
            <a:ext cx="43910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89444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67282" y="962219"/>
            <a:ext cx="43976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16627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8434" y="962220"/>
            <a:ext cx="435301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59652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56132" y="995673"/>
            <a:ext cx="43418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984621056"/>
      </p:ext>
    </p:extLst>
  </p:cSld>
  <p:clrMapOvr>
    <a:masterClrMapping/>
  </p:clrMapOvr>
</p:sld>
</file>

<file path=ppt/theme/theme1.xml><?xml version="1.0" encoding="utf-8"?>
<a:theme xmlns:a="http://schemas.openxmlformats.org/drawingml/2006/main" name="Copyright Only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6885BB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Last Loo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ink About It Master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Custom Design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ft Bloc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6885BB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ight Bloc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ef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Righ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Righ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 with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blank with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INB - Sidebar Left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317D5F-C7AF-4EA9-B6EE-4ED2CB7FE281}"/>
</file>

<file path=customXml/itemProps2.xml><?xml version="1.0" encoding="utf-8"?>
<ds:datastoreItem xmlns:ds="http://schemas.openxmlformats.org/officeDocument/2006/customXml" ds:itemID="{7EE19C78-F721-469F-A6FD-DAF8E8600F50}"/>
</file>

<file path=customXml/itemProps3.xml><?xml version="1.0" encoding="utf-8"?>
<ds:datastoreItem xmlns:ds="http://schemas.openxmlformats.org/officeDocument/2006/customXml" ds:itemID="{F4C2EE3B-0B05-432D-BFB5-94C9D5DD786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5180</TotalTime>
  <Words>118</Words>
  <Application>Microsoft Office PowerPoint</Application>
  <PresentationFormat>Custom</PresentationFormat>
  <Paragraphs>38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Verdana</vt:lpstr>
      <vt:lpstr>Verdana Regular</vt:lpstr>
      <vt:lpstr>Copyright Only</vt:lpstr>
      <vt:lpstr>Left Block</vt:lpstr>
      <vt:lpstr>Right Block</vt:lpstr>
      <vt:lpstr>Left Block no title</vt:lpstr>
      <vt:lpstr>2_Right Block no title</vt:lpstr>
      <vt:lpstr>3_Right Block no title</vt:lpstr>
      <vt:lpstr>blank with title</vt:lpstr>
      <vt:lpstr>1_blank with title</vt:lpstr>
      <vt:lpstr>INB - Sidebar Left</vt:lpstr>
      <vt:lpstr>Last Look</vt:lpstr>
      <vt:lpstr>Think About It Master</vt:lpstr>
      <vt:lpstr>5_Custom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 Boundaries</dc:title>
  <dc:creator>Ali Stone</dc:creator>
  <cp:lastModifiedBy>Pamela Stewart</cp:lastModifiedBy>
  <cp:revision>262</cp:revision>
  <dcterms:created xsi:type="dcterms:W3CDTF">2020-06-02T18:01:15Z</dcterms:created>
  <dcterms:modified xsi:type="dcterms:W3CDTF">2020-08-30T19:54:39Z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88000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